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Impact" panose="020B0806030902050204" pitchFamily="34" charset="0"/>
      <p:regular r:id="rId16"/>
    </p:embeddedFont>
    <p:embeddedFont>
      <p:font typeface="Lora" pitchFamily="2" charset="0"/>
      <p:regular r:id="rId17"/>
      <p:bold r:id="rId18"/>
    </p:embeddedFont>
    <p:embeddedFont>
      <p:font typeface="Source Sans 3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  <a:srgbClr val="F87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36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Safety: Protecting Yourself in the Digital World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how to stay safe online is essential in today's connected world. This guide will equip you with practical knowledge to navigate the internet securely and protect your digital identity.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2049"/>
            <a:ext cx="98739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 &amp; Investigating Cybercrime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4354"/>
            <a:ext cx="423088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to Report Cybercrime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159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India, you can report cybercrimes through: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1439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National Cyber Crime Reporting Portal: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cybercrime.gov.in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641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Helpline: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1930 for immediate assistance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308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Police: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Cyber crime cells in your city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4975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CERT-In: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computer security incidents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9600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Gather evidence like screenshots, emails, and transaction details before reporting.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2454354"/>
            <a:ext cx="358652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Forensics Basics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31159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 forensics is the process of collecting, analysing, and preserving digital evidence to solve cybercrimes and support legal proceedings.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4804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roles include: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0788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Recovering deleted or hidden data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5455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Tracking cybercriminals' digital footprints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60122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Analysing malware and attack patterns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4761" y="64790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Providing evidence for court cases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3375D2-0D1D-01A0-CB6C-E6E2DBB93515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6346" y="630674"/>
            <a:ext cx="7071479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Social Media Usage &amp; Network Threats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06346" y="1513165"/>
            <a:ext cx="3977759" cy="1555552"/>
          </a:xfrm>
          <a:prstGeom prst="roundRect">
            <a:avLst>
              <a:gd name="adj" fmla="val 4703"/>
            </a:avLst>
          </a:prstGeom>
          <a:solidFill>
            <a:srgbClr val="252833"/>
          </a:solidFill>
          <a:ln/>
        </p:spPr>
      </p:sp>
      <p:sp>
        <p:nvSpPr>
          <p:cNvPr id="8" name="Text 2"/>
          <p:cNvSpPr/>
          <p:nvPr/>
        </p:nvSpPr>
        <p:spPr>
          <a:xfrm>
            <a:off x="6170057" y="1884521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 Settings</a:t>
            </a:r>
            <a:endParaRPr lang="en-US" b="1" dirty="0"/>
          </a:p>
        </p:txBody>
      </p:sp>
      <p:sp>
        <p:nvSpPr>
          <p:cNvPr id="9" name="Text 3"/>
          <p:cNvSpPr/>
          <p:nvPr/>
        </p:nvSpPr>
        <p:spPr>
          <a:xfrm>
            <a:off x="6170057" y="2192060"/>
            <a:ext cx="3650337" cy="71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Regularly review and update privacy settings on all platforms. Control who can see your posts, photos, and personal information.</a:t>
            </a:r>
            <a:endParaRPr lang="en-US" sz="1400" dirty="0"/>
          </a:p>
        </p:txBody>
      </p:sp>
      <p:sp>
        <p:nvSpPr>
          <p:cNvPr id="10" name="Shape 4"/>
          <p:cNvSpPr/>
          <p:nvPr/>
        </p:nvSpPr>
        <p:spPr>
          <a:xfrm>
            <a:off x="10132576" y="1513165"/>
            <a:ext cx="3977878" cy="1555552"/>
          </a:xfrm>
          <a:prstGeom prst="roundRect">
            <a:avLst>
              <a:gd name="adj" fmla="val 4703"/>
            </a:avLst>
          </a:prstGeom>
          <a:solidFill>
            <a:srgbClr val="252833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76" y="1497925"/>
            <a:ext cx="3977878" cy="609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296287" y="1884521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Connections</a:t>
            </a:r>
            <a:endParaRPr lang="en-US" b="1" dirty="0"/>
          </a:p>
        </p:txBody>
      </p:sp>
      <p:sp>
        <p:nvSpPr>
          <p:cNvPr id="15" name="Text 6"/>
          <p:cNvSpPr/>
          <p:nvPr/>
        </p:nvSpPr>
        <p:spPr>
          <a:xfrm>
            <a:off x="10296287" y="2192060"/>
            <a:ext cx="3650456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accept friend requests from people you know. Be cautious of fake profiles and impersonation accounts.</a:t>
            </a:r>
            <a:endParaRPr lang="en-US" sz="1400" dirty="0"/>
          </a:p>
        </p:txBody>
      </p:sp>
      <p:sp>
        <p:nvSpPr>
          <p:cNvPr id="16" name="Shape 7"/>
          <p:cNvSpPr/>
          <p:nvPr/>
        </p:nvSpPr>
        <p:spPr>
          <a:xfrm>
            <a:off x="6006346" y="3439954"/>
            <a:ext cx="8104108" cy="1317903"/>
          </a:xfrm>
          <a:prstGeom prst="roundRect">
            <a:avLst>
              <a:gd name="adj" fmla="val 5551"/>
            </a:avLst>
          </a:prstGeom>
          <a:solidFill>
            <a:srgbClr val="252833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346" y="3424714"/>
            <a:ext cx="8104108" cy="6096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170057" y="3811310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Think Before Posting</a:t>
            </a:r>
            <a:endParaRPr lang="en-US" b="1" dirty="0"/>
          </a:p>
        </p:txBody>
      </p:sp>
      <p:sp>
        <p:nvSpPr>
          <p:cNvPr id="21" name="Text 9"/>
          <p:cNvSpPr/>
          <p:nvPr/>
        </p:nvSpPr>
        <p:spPr>
          <a:xfrm>
            <a:off x="6170057" y="4118848"/>
            <a:ext cx="7776686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Once something is online, it's permanent. Avoid sharing sensitive information, location data, or anything you might regret later.</a:t>
            </a:r>
            <a:endParaRPr lang="en-US" sz="1400" dirty="0"/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346" y="4924901"/>
            <a:ext cx="742712" cy="891302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6897529" y="5073372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Malware</a:t>
            </a:r>
            <a:endParaRPr lang="en-US" dirty="0"/>
          </a:p>
        </p:txBody>
      </p:sp>
      <p:sp>
        <p:nvSpPr>
          <p:cNvPr id="24" name="Text 11"/>
          <p:cNvSpPr/>
          <p:nvPr/>
        </p:nvSpPr>
        <p:spPr>
          <a:xfrm>
            <a:off x="6897529" y="5380911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software designed to damage systems or steal data</a:t>
            </a:r>
            <a:endParaRPr lang="en-US" sz="140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346" y="5816203"/>
            <a:ext cx="742712" cy="89130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6897529" y="5964674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Phishing</a:t>
            </a:r>
            <a:endParaRPr lang="en-US" dirty="0"/>
          </a:p>
        </p:txBody>
      </p:sp>
      <p:sp>
        <p:nvSpPr>
          <p:cNvPr id="27" name="Text 13"/>
          <p:cNvSpPr/>
          <p:nvPr/>
        </p:nvSpPr>
        <p:spPr>
          <a:xfrm>
            <a:off x="6897529" y="6272212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Fraudulent attempts to obtain sensitive information through deceptive communications</a:t>
            </a:r>
            <a:endParaRPr lang="en-US" sz="1400" dirty="0"/>
          </a:p>
        </p:txBody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346" y="6707505"/>
            <a:ext cx="742712" cy="891302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6897529" y="6855976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DoS Attacks</a:t>
            </a:r>
            <a:endParaRPr lang="en-US" dirty="0"/>
          </a:p>
        </p:txBody>
      </p:sp>
      <p:sp>
        <p:nvSpPr>
          <p:cNvPr id="30" name="Text 15"/>
          <p:cNvSpPr/>
          <p:nvPr/>
        </p:nvSpPr>
        <p:spPr>
          <a:xfrm>
            <a:off x="6897529" y="7163514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Overwhelming systems with traffic to make services unavailable</a:t>
            </a:r>
            <a:endParaRPr lang="en-US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8CC00E-9C22-9293-4AB5-C577991B022A}"/>
              </a:ext>
            </a:extLst>
          </p:cNvPr>
          <p:cNvSpPr/>
          <p:nvPr/>
        </p:nvSpPr>
        <p:spPr>
          <a:xfrm>
            <a:off x="11925604" y="1347135"/>
            <a:ext cx="386118" cy="352607"/>
          </a:xfrm>
          <a:prstGeom prst="ellipse">
            <a:avLst/>
          </a:prstGeom>
          <a:gradFill>
            <a:gsLst>
              <a:gs pos="0">
                <a:srgbClr val="F87CA2"/>
              </a:gs>
              <a:gs pos="50000">
                <a:srgbClr val="F87CA2"/>
              </a:gs>
              <a:gs pos="100000">
                <a:srgbClr val="F87CA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32397" y="1424107"/>
            <a:ext cx="178237" cy="17823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D630A5D-9995-6E8E-33F7-8085B60ADE44}"/>
              </a:ext>
            </a:extLst>
          </p:cNvPr>
          <p:cNvSpPr/>
          <p:nvPr/>
        </p:nvSpPr>
        <p:spPr>
          <a:xfrm>
            <a:off x="9835575" y="3216979"/>
            <a:ext cx="460712" cy="436959"/>
          </a:xfrm>
          <a:prstGeom prst="ellipse">
            <a:avLst/>
          </a:prstGeom>
          <a:gradFill>
            <a:gsLst>
              <a:gs pos="0">
                <a:srgbClr val="F87CA2"/>
              </a:gs>
              <a:gs pos="50000">
                <a:srgbClr val="F87CA2"/>
              </a:gs>
              <a:gs pos="100000">
                <a:srgbClr val="F87CA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84105" y="3366075"/>
            <a:ext cx="178237" cy="17823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3258A73-AFA8-EAAF-63A2-D7063D021E5C}"/>
              </a:ext>
            </a:extLst>
          </p:cNvPr>
          <p:cNvSpPr/>
          <p:nvPr/>
        </p:nvSpPr>
        <p:spPr>
          <a:xfrm>
            <a:off x="7615896" y="1347135"/>
            <a:ext cx="386118" cy="352607"/>
          </a:xfrm>
          <a:prstGeom prst="ellipse">
            <a:avLst/>
          </a:prstGeom>
          <a:gradFill>
            <a:gsLst>
              <a:gs pos="0">
                <a:srgbClr val="F87CA2"/>
              </a:gs>
              <a:gs pos="50000">
                <a:srgbClr val="F87CA2"/>
              </a:gs>
              <a:gs pos="100000">
                <a:srgbClr val="F87CA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Image 7" descr="preencoded.png">
            <a:extLst>
              <a:ext uri="{FF2B5EF4-FFF2-40B4-BE49-F238E27FC236}">
                <a16:creationId xmlns:a16="http://schemas.microsoft.com/office/drawing/2014/main" id="{F62E055A-AB41-7BB6-9103-50778119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808105" y="1477971"/>
            <a:ext cx="4176000" cy="6756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0369" y="1424107"/>
            <a:ext cx="178237" cy="1782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6B1B42-B0CD-59E3-3C3F-4C61B775B804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743"/>
            <a:ext cx="11239976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Communication &amp; Identity Verification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8669" y="1822252"/>
            <a:ext cx="4336375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Communicating Safely Online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78669" y="2465070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895" y="2558236"/>
            <a:ext cx="314087" cy="314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01616" y="2541508"/>
            <a:ext cx="340709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Encrypted Connections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01616" y="3090982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Always look for HTTPS and use end-to-end encrypted messaging apps for sensitive conversations.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8669" y="4247912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95" y="4341078"/>
            <a:ext cx="314087" cy="3140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01616" y="4324350"/>
            <a:ext cx="456485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Avoid Public Wi-Fi for Sensitive Tasks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1501616" y="4873823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networks are vulnerable to eavesdropping. Use VPNs when connecting to untrusted networks.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78669" y="6030754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895" y="6123920"/>
            <a:ext cx="314087" cy="3140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501616" y="6107192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Before Sharing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1501616" y="6656665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Confirm the identity of recipients before sharing confidential information through any digital channel.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594163" y="1822252"/>
            <a:ext cx="384012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Verifying Online Identities</a:t>
            </a:r>
            <a:endParaRPr lang="en-US" sz="2450" dirty="0"/>
          </a:p>
        </p:txBody>
      </p:sp>
      <p:sp>
        <p:nvSpPr>
          <p:cNvPr id="17" name="Text 12"/>
          <p:cNvSpPr/>
          <p:nvPr/>
        </p:nvSpPr>
        <p:spPr>
          <a:xfrm>
            <a:off x="7594163" y="2437209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Identity verification helps ensure you're interacting with legitimate individuals or organisations online.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594163" y="3349347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Two-Factor Authentication: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Adds an extra security layer beyond passwords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94163" y="4139208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Badges: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Look for official verification marks on profiles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594163" y="4573072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Cross-Reference Information: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Check multiple sources to confirm identity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594163" y="5362932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 Sceptical: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Question unexpected requests, even from known contacts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594163" y="6275070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Remember: Legitimate organisations won't ask for passwords or sensitive information via email or messages.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271121-FC6B-E28D-FE1C-A11F067AEF98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0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773" y="3045857"/>
            <a:ext cx="4462343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of Hackers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3773" y="4077653"/>
            <a:ext cx="297870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White</a:t>
            </a: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Hat Hackers (Ethical Hackers)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3773" y="4824889"/>
            <a:ext cx="2978706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systems by finding flaws legally, like penetration testers.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112776" y="4077653"/>
            <a:ext cx="297870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Black</a:t>
            </a: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Hat Hackers (Crackers)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12776" y="4824889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actors who exploit systems for financial gain, data theft, or disruption.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61778" y="407765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Gray</a:t>
            </a: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Hat Hackers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61778" y="4546044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Hack without permission but often disclose vulnerabilities to owners, sometimes seeking a fee.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1010781" y="407765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Red</a:t>
            </a: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Hat Hackers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010781" y="4546044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Vigilante-style hackers who target black hats, shutting down their operations aggressively.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3773" y="6308527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Blue</a:t>
            </a: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Hat Hackers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63773" y="6776918"/>
            <a:ext cx="4905851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Hired by companies to test security before a system launch, similar to white hats but often outside the organization.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039922" y="6289596"/>
            <a:ext cx="793420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AC71AD-E377-99DB-AD57-A5728D7A0059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1017865"/>
            <a:ext cx="7212211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Cyber Safety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4478" y="2289453"/>
            <a:ext cx="335399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Cyber Safety?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04478" y="2935724"/>
            <a:ext cx="3468767" cy="1869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 safety refers to the practices and precautions taken to protect yourself, your information, and your devices whilst using the internet and digital technologies.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04478" y="5015270"/>
            <a:ext cx="346876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encompasses everything from secure browsing habits to protecting personal data and recognising online threats.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51175" y="2289453"/>
            <a:ext cx="3299936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Does It Matter?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0351175" y="2935724"/>
            <a:ext cx="346876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our increasingly digital lives, cyber safety is crucial for protecting your identity, financial information, and personal privacy.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51175" y="4641413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Prevents financial losses from scams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51175" y="5470922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Safeguards personal information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51175" y="6300430"/>
            <a:ext cx="34687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Protects your reputation online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51175" y="6756083"/>
            <a:ext cx="34687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safe digital experiences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0996B-5D73-29F5-0F90-95BAE6DBBC66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027" y="1121331"/>
            <a:ext cx="7073027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Web Browsing Practices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4027" y="2116098"/>
            <a:ext cx="7575947" cy="1689616"/>
          </a:xfrm>
          <a:prstGeom prst="roundRect">
            <a:avLst>
              <a:gd name="adj" fmla="val 865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47" y="2116098"/>
            <a:ext cx="121920" cy="16896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9903" y="2370534"/>
            <a:ext cx="30253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Common Browsing Risks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129903" y="2834283"/>
            <a:ext cx="6975634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websites, drive-by downloads, phishing pages, and unsecured connections can expose you to cyber threats and data breaches.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84027" y="4029670"/>
            <a:ext cx="7575947" cy="3078480"/>
          </a:xfrm>
          <a:prstGeom prst="roundRect">
            <a:avLst>
              <a:gd name="adj" fmla="val 47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47" y="4029670"/>
            <a:ext cx="121920" cy="3078480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Text 5"/>
          <p:cNvSpPr/>
          <p:nvPr/>
        </p:nvSpPr>
        <p:spPr>
          <a:xfrm>
            <a:off x="1129903" y="4284107"/>
            <a:ext cx="26355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Browsing Tips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129903" y="4747855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Look for HTTPS and padlock symbols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29903" y="518469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reputable browsers with security features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129903" y="562153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Keep software and browsers updated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129903" y="605837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Avoid clicking suspicious links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129903" y="6495217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strong, unique passwords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110" y="873681"/>
            <a:ext cx="715029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Protecting Your Online Identity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4110" y="1797010"/>
            <a:ext cx="3740348" cy="3007995"/>
          </a:xfrm>
          <a:prstGeom prst="roundRect">
            <a:avLst>
              <a:gd name="adj" fmla="val 1037"/>
            </a:avLst>
          </a:prstGeom>
          <a:solidFill>
            <a:srgbClr val="444752"/>
          </a:solidFill>
          <a:ln/>
        </p:spPr>
      </p:sp>
      <p:sp>
        <p:nvSpPr>
          <p:cNvPr id="5" name="Shape 2"/>
          <p:cNvSpPr/>
          <p:nvPr/>
        </p:nvSpPr>
        <p:spPr>
          <a:xfrm>
            <a:off x="6421993" y="2004893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562" y="2176463"/>
            <a:ext cx="280630" cy="280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1993" y="283654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Information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421993" y="3266956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Never share sensitive details like full address, phone numbers, or financial information on public platforms or with unknown parties.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342" y="1797010"/>
            <a:ext cx="3740348" cy="3007995"/>
          </a:xfrm>
          <a:prstGeom prst="roundRect">
            <a:avLst>
              <a:gd name="adj" fmla="val 1037"/>
            </a:avLst>
          </a:prstGeom>
          <a:solidFill>
            <a:srgbClr val="4447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0225" y="2004893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1794" y="2176463"/>
            <a:ext cx="280630" cy="2806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0225" y="283654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Tracking Methods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70225" y="3266956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Websites track you through cookies, IP addresses, browser fingerprinting, and tracking scripts to monitor your online behaviour.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14110" y="5012888"/>
            <a:ext cx="7688580" cy="2342912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21993" y="5220772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562" y="5392341"/>
            <a:ext cx="280630" cy="28063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1993" y="6052423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Stay Private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421993" y="6482834"/>
            <a:ext cx="727281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privacy-focused browsers, enable tracking protection, regularly clear cookies, and consider VPN services for enhanced anonymity.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2D7D27-F588-3274-6E79-1F8C45493705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728"/>
            <a:ext cx="580620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Confidentiality of Information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9601" y="1449824"/>
            <a:ext cx="2799040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Confidentiality?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19601" y="1939052"/>
            <a:ext cx="5806202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Confidentiality ensures that sensitive information is accessible only to authorised individuals and protected from unauthorised disclosure.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19601" y="2763175"/>
            <a:ext cx="5806202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It's a fundamental principle of information security that protects privacy and prevents misuse of personal or organisational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9601" y="3673912"/>
            <a:ext cx="509742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0" y="3493650"/>
            <a:ext cx="6310969" cy="41274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79889" y="1482732"/>
            <a:ext cx="304704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Keeping Data Confidential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98578" y="1950423"/>
            <a:ext cx="356361" cy="31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2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2239089"/>
            <a:ext cx="7861935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9889" y="2373273"/>
            <a:ext cx="226611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Strong Encryption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679889" y="2810470"/>
            <a:ext cx="376918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Encrypt sensitive files and communications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679889" y="3443823"/>
            <a:ext cx="26943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2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3645932"/>
            <a:ext cx="7861935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79889" y="3815477"/>
            <a:ext cx="272736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Access Controls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679889" y="4252674"/>
            <a:ext cx="361435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 who can view confidential information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699831" y="4936391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20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5052774"/>
            <a:ext cx="7861935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97481" y="5257681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Storage</a:t>
            </a:r>
            <a:endParaRPr lang="en-US" dirty="0"/>
          </a:p>
        </p:txBody>
      </p:sp>
      <p:sp>
        <p:nvSpPr>
          <p:cNvPr id="20" name="Text 14"/>
          <p:cNvSpPr/>
          <p:nvPr/>
        </p:nvSpPr>
        <p:spPr>
          <a:xfrm>
            <a:off x="7697481" y="5663386"/>
            <a:ext cx="401505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 data in password-protected, secure locations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699831" y="6301740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20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6459617"/>
            <a:ext cx="7861935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97480" y="6617791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Regular Backups</a:t>
            </a:r>
            <a:endParaRPr lang="en-US" dirty="0"/>
          </a:p>
        </p:txBody>
      </p:sp>
      <p:sp>
        <p:nvSpPr>
          <p:cNvPr id="24" name="Text 17"/>
          <p:cNvSpPr/>
          <p:nvPr/>
        </p:nvSpPr>
        <p:spPr>
          <a:xfrm>
            <a:off x="7679889" y="7107019"/>
            <a:ext cx="3623757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encrypted backups of critical data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41F4-526E-E29F-90ED-4573D42B5F49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0"/>
                            </p:stCondLst>
                            <p:childTnLst>
                              <p:par>
                                <p:cTn id="6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600"/>
                            </p:stCondLst>
                            <p:childTnLst>
                              <p:par>
                                <p:cTn id="7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00"/>
                            </p:stCondLst>
                            <p:childTnLst>
                              <p:par>
                                <p:cTn id="7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igital citizenship education and web 3.0">
            <a:extLst>
              <a:ext uri="{FF2B5EF4-FFF2-40B4-BE49-F238E27FC236}">
                <a16:creationId xmlns:a16="http://schemas.microsoft.com/office/drawing/2014/main" id="{5E73D7C8-33F8-2FFE-C3B9-806128B70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95300"/>
            <a:ext cx="13335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917523-2458-2EB5-14C3-C06CDC676213}"/>
              </a:ext>
            </a:extLst>
          </p:cNvPr>
          <p:cNvSpPr/>
          <p:nvPr/>
        </p:nvSpPr>
        <p:spPr>
          <a:xfrm>
            <a:off x="12832422" y="7777536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995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6765488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Cybercrime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5099" y="4473297"/>
            <a:ext cx="13040201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Cybercrime refers to illegal activities conducted through computers, networks, or the internet. These crimes can target individuals, businesses, or governments, causing significant financial and emotional harm.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5099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Bullying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5099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Harassment, threats, or humiliation through digital platforms, causing emotional distress to victims.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6111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Stalking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126111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Persistent unwanted attention and monitoring of someone's online activities, creating fear and anxiety.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57123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 Frauds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57123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Deceptive schemes to steal money or information through fake websites, emails, or investment scams.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88134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Identity Theft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788134" y="6153031"/>
            <a:ext cx="3047167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Stealing personal information to impersonate victims for financial gain or other malicious purposes.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DF558-FE83-38C7-0F9C-19E090AFE088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ypes of phishing">
            <a:extLst>
              <a:ext uri="{FF2B5EF4-FFF2-40B4-BE49-F238E27FC236}">
                <a16:creationId xmlns:a16="http://schemas.microsoft.com/office/drawing/2014/main" id="{ABE04B47-91D3-A0AC-A844-0ED63968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14630400" cy="806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7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are Computer Viruses? Definition &amp; Types of Viruses ...">
            <a:extLst>
              <a:ext uri="{FF2B5EF4-FFF2-40B4-BE49-F238E27FC236}">
                <a16:creationId xmlns:a16="http://schemas.microsoft.com/office/drawing/2014/main" id="{6896D5C2-31A5-910E-FA53-C15D7A2D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49" y="101600"/>
            <a:ext cx="11315701" cy="75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BAB6B1-0E6F-F037-CEDC-02AAB8B8DA19}"/>
              </a:ext>
            </a:extLst>
          </p:cNvPr>
          <p:cNvSpPr/>
          <p:nvPr/>
        </p:nvSpPr>
        <p:spPr>
          <a:xfrm>
            <a:off x="12832422" y="7746714"/>
            <a:ext cx="1715785" cy="373856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002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919</Words>
  <Application>Microsoft Office PowerPoint</Application>
  <PresentationFormat>Custom</PresentationFormat>
  <Paragraphs>119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Source Sans 3</vt:lpstr>
      <vt:lpstr>Lora Light</vt:lpstr>
      <vt:lpstr>Impact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Kushagra Prajapati</dc:creator>
  <cp:lastModifiedBy>Harsh Gupta</cp:lastModifiedBy>
  <cp:revision>6</cp:revision>
  <dcterms:created xsi:type="dcterms:W3CDTF">2025-12-23T18:32:39Z</dcterms:created>
  <dcterms:modified xsi:type="dcterms:W3CDTF">2025-12-25T18:38:39Z</dcterms:modified>
</cp:coreProperties>
</file>